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300" r:id="rId3"/>
    <p:sldId id="261" r:id="rId4"/>
    <p:sldId id="312" r:id="rId5"/>
    <p:sldId id="260" r:id="rId6"/>
    <p:sldId id="262" r:id="rId7"/>
    <p:sldId id="263" r:id="rId8"/>
    <p:sldId id="264" r:id="rId9"/>
    <p:sldId id="311" r:id="rId10"/>
    <p:sldId id="273" r:id="rId11"/>
    <p:sldId id="291" r:id="rId12"/>
    <p:sldId id="287" r:id="rId13"/>
    <p:sldId id="288" r:id="rId14"/>
    <p:sldId id="289" r:id="rId15"/>
    <p:sldId id="290" r:id="rId16"/>
    <p:sldId id="296" r:id="rId17"/>
    <p:sldId id="293" r:id="rId18"/>
    <p:sldId id="283" r:id="rId19"/>
    <p:sldId id="272" r:id="rId20"/>
    <p:sldId id="281" r:id="rId21"/>
    <p:sldId id="285" r:id="rId22"/>
    <p:sldId id="295" r:id="rId23"/>
    <p:sldId id="313" r:id="rId24"/>
    <p:sldId id="31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28666"/>
    <a:srgbClr val="9A3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77" autoAdjust="0"/>
  </p:normalViewPr>
  <p:slideViewPr>
    <p:cSldViewPr>
      <p:cViewPr varScale="1">
        <p:scale>
          <a:sx n="57" d="100"/>
          <a:sy n="57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43235-6161-47F6-8913-DB4F594EEF46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16E4C-4A65-47E3-A96F-1D523A673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1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МБДОУ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Курагинский</a:t>
            </a:r>
            <a:r>
              <a:rPr lang="ru-RU" baseline="0" dirty="0" smtClean="0"/>
              <a:t> детский сад №1 «Красная шапочка»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6E4C-4A65-47E3-A96F-1D523A6737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6E4C-4A65-47E3-A96F-1D523A6737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3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с мягким конструктором </a:t>
            </a:r>
            <a:r>
              <a:rPr lang="ru-RU" dirty="0" err="1" smtClean="0"/>
              <a:t>Г.Урадовских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6E4C-4A65-47E3-A96F-1D523A67372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3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5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6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1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4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8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4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5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8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9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96448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48928" y="1521769"/>
            <a:ext cx="6838528" cy="208823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«Реализация системно-</a:t>
            </a:r>
            <a:r>
              <a:rPr kumimoji="0" lang="ru-RU" sz="1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ru-RU" sz="128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деятельностного</a:t>
            </a:r>
            <a:r>
              <a:rPr kumimoji="0" lang="ru-RU" sz="1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 подхода через использование и</a:t>
            </a:r>
            <a:r>
              <a:rPr lang="ru-RU" sz="128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нновационных</a:t>
            </a:r>
            <a:r>
              <a:rPr lang="ru-RU" sz="1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технологии и методов для развития речи детей дошкольного возраста по ФГОС</a:t>
            </a:r>
            <a:r>
              <a:rPr lang="ru-RU" sz="1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: Зам заведующей по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-образовательной работе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С.В.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Солоницына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4665"/>
            <a:ext cx="597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№1 «Красная шапочка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площадка : «Речевое развитие дошкольников."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«Мнемотехника»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Авторы: </a:t>
            </a:r>
            <a:r>
              <a:rPr lang="ru-RU" dirty="0" err="1" smtClean="0">
                <a:solidFill>
                  <a:srgbClr val="C00000"/>
                </a:solidFill>
              </a:rPr>
              <a:t>В.К.Воробъева</a:t>
            </a:r>
            <a:r>
              <a:rPr lang="ru-RU" dirty="0" smtClean="0">
                <a:solidFill>
                  <a:srgbClr val="C00000"/>
                </a:solidFill>
              </a:rPr>
              <a:t>, Т.А.Ткаченко, </a:t>
            </a:r>
            <a:r>
              <a:rPr lang="ru-RU" dirty="0" err="1" smtClean="0">
                <a:solidFill>
                  <a:srgbClr val="C00000"/>
                </a:solidFill>
              </a:rPr>
              <a:t>В.П.Глухов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Т.В.Большева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Л.Н.Ефименкова</a:t>
            </a:r>
            <a:r>
              <a:rPr lang="ru-RU" dirty="0" smtClean="0">
                <a:solidFill>
                  <a:srgbClr val="C00000"/>
                </a:solidFill>
              </a:rPr>
              <a:t> и др.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Мнемотехника представляет собой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систему методов и приёмов, обеспечивающих эффективное запоминание, сохранение и воспроизведение информации путем образования дополнительных ассоциаций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Данная система методов способствует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9A3426"/>
                </a:solidFill>
                <a:latin typeface="Times New Roman" pitchFamily="18" charset="0"/>
                <a:cs typeface="Times New Roman" pitchFamily="18" charset="0"/>
              </a:rPr>
              <a:t>развитию разных видов памяти</a:t>
            </a:r>
          </a:p>
          <a:p>
            <a:r>
              <a:rPr lang="ru-RU" sz="2400" b="1" dirty="0" smtClean="0">
                <a:solidFill>
                  <a:srgbClr val="9A3426"/>
                </a:solidFill>
                <a:latin typeface="Times New Roman" pitchFamily="18" charset="0"/>
                <a:cs typeface="Times New Roman" pitchFamily="18" charset="0"/>
              </a:rPr>
              <a:t> (слуховой, зрительной, двигательной, тактильной),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мышления, внимания, воображения и развитию речи дошкольников</a:t>
            </a: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Широко применяется при обучении детей пересказу произведений художественной литературы при заучивании стихов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55676"/>
            <a:ext cx="5328592" cy="3761556"/>
          </a:xfrm>
          <a:prstGeom prst="rect">
            <a:avLst/>
          </a:prstGeom>
          <a:noFill/>
          <a:ln w="9525">
            <a:solidFill>
              <a:srgbClr val="000000">
                <a:lumMod val="95000"/>
                <a:lumOff val="5000"/>
              </a:srgbClr>
            </a:solidFill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88012" y="2276871"/>
            <a:ext cx="34559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Ну-ка, в руки снежный ком,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Будем строить снежный дом.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Мы польем его водой,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Будет дом наш ледяной.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 за комом мы кладем,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Вырастает снежный дом.</a:t>
            </a: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(О. Жук)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 err="1">
                <a:solidFill>
                  <a:srgbClr val="006600"/>
                </a:solidFill>
                <a:latin typeface="Arial"/>
              </a:rPr>
              <a:t>Мнемотаблицы</a:t>
            </a:r>
            <a:r>
              <a:rPr lang="ru-RU" sz="2800" kern="0" dirty="0">
                <a:solidFill>
                  <a:srgbClr val="000000"/>
                </a:solidFill>
                <a:latin typeface="Arial"/>
              </a:rPr>
              <a:t> ускоряют процесс запоминания, активизируют речевую деятельность, развивают мышление и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0633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01960"/>
            <a:ext cx="89677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Рисунок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3470">
            <a:off x="7509019" y="133563"/>
            <a:ext cx="1562100" cy="155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06784" y="181967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</a:rPr>
              <a:t>Методика развития связной речи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</a:rPr>
              <a:t>В.К. Воробьевой (картографическая схема)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0469" y="1470348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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</a:rPr>
              <a:t>Используется слуховая, зрительная, ассоциативная память.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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</a:rPr>
              <a:t>Из текста выбираются предметы, они становятся ориентирами рассказа.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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</a:rPr>
              <a:t>Составляется предметно-графическая схема или план. Стрелки обозначают действия.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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</a:rPr>
              <a:t>Пересказ составляется с опорой на данный предметно-графический план.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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</a:rPr>
              <a:t>Для обогащения пересказа признаками, в план вводятся новые обозначения: существительное -     наречие -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2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0406"/>
            <a:ext cx="896448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</a:rPr>
              <a:t>Рассказ «Зима» </a:t>
            </a:r>
            <a:b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</a:rPr>
            </a:b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</a:rPr>
              <a:t>(по методике В.К. Воробьевой)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173705" cy="47155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6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0406"/>
            <a:ext cx="896448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</a:rPr>
              <a:t>Предметно-схематические модели Т.А.Ткаченко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84438" y="1368426"/>
            <a:ext cx="415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Схема описания и сравнения посуды</a:t>
            </a:r>
          </a:p>
        </p:txBody>
      </p:sp>
      <p:pic>
        <p:nvPicPr>
          <p:cNvPr id="5" name="Рисунок 3" descr="Схема № 2"/>
          <p:cNvPicPr>
            <a:picLocks noChangeAspect="1" noChangeArrowheads="1"/>
          </p:cNvPicPr>
          <p:nvPr/>
        </p:nvPicPr>
        <p:blipFill>
          <a:blip r:embed="rId3" cstate="print"/>
          <a:srcRect t="4404"/>
          <a:stretch>
            <a:fillRect/>
          </a:stretch>
        </p:blipFill>
        <p:spPr bwMode="auto">
          <a:xfrm>
            <a:off x="179512" y="1854969"/>
            <a:ext cx="7323137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9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0406"/>
            <a:ext cx="896448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</a:rPr>
              <a:t>Методика коллаж Т.В. Большева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10" descr="Клипарт по мотивам сказки  &quot;Репка&quot;"/>
          <p:cNvPicPr>
            <a:picLocks noChangeAspect="1" noChangeArrowheads="1"/>
          </p:cNvPicPr>
          <p:nvPr/>
        </p:nvPicPr>
        <p:blipFill>
          <a:blip r:embed="rId3" cstate="print"/>
          <a:srcRect t="1378" r="3929" b="2786"/>
          <a:stretch>
            <a:fillRect/>
          </a:stretch>
        </p:blipFill>
        <p:spPr bwMode="auto">
          <a:xfrm>
            <a:off x="179513" y="1391971"/>
            <a:ext cx="2623527" cy="21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2204864"/>
            <a:ext cx="568863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latin typeface="Times New Roman" pitchFamily="18" charset="0"/>
                <a:cs typeface="Arial"/>
              </a:rPr>
              <a:t>это учебный материал, выполняющий следующие задачи: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b="1" kern="0" dirty="0" smtClean="0">
              <a:solidFill>
                <a:srgbClr val="FFDE66"/>
              </a:solidFill>
              <a:latin typeface="Times New Roman" pitchFamily="18" charset="0"/>
              <a:cs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Закрепление различных методов запоминания;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Развитие фотографической памяти;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Расширение словарного запаса, образного восприятия;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Развитие связной речи;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 kern="0" dirty="0" smtClean="0">
                <a:solidFill>
                  <a:srgbClr val="CC0000"/>
                </a:solidFill>
                <a:latin typeface="Times New Roman" pitchFamily="18" charset="0"/>
                <a:cs typeface="Arial"/>
              </a:rPr>
              <a:t>Главная задача в работе с коллажем: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соединить, связать все картинки между собой. 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  <a:cs typeface="Arial"/>
              </a:rPr>
              <a:t>   Таким образом идёт обработка сюжетного метода запоминания.</a:t>
            </a:r>
            <a:endParaRPr lang="ru-RU" kern="0" dirty="0">
              <a:solidFill>
                <a:prstClr val="black"/>
              </a:solidFill>
              <a:latin typeface="Times New Roman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4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292080" y="1484784"/>
            <a:ext cx="3304572" cy="1463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entury Gothic"/>
              </a:rPr>
              <a:t>Карты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entury Gothic"/>
              </a:rPr>
              <a:t>Проппа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5288356" y="3567280"/>
            <a:ext cx="3298784" cy="1517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ntury Gothic"/>
              </a:rPr>
              <a:t>Стимулируют  развитие внимания, творческого воображения, активизируют связную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ntury Gothic"/>
              </a:rPr>
              <a:t>речь. Способствуют творческому пересказу сказок, рассказов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0600"/>
            <a:ext cx="4752528" cy="40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13289"/>
            <a:ext cx="9036496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Arial"/>
              </a:rPr>
              <a:t>Участие детей в составлении схем-моделей вызывает у них большой интерес, мотивирует на активность при составлении рассказов, пересказе сказок, запоминании и чтении стихов</a:t>
            </a:r>
            <a:r>
              <a:rPr lang="ru-RU" sz="3200" kern="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000000"/>
                </a:solidFill>
                <a:latin typeface="Arial"/>
              </a:rPr>
              <a:t>	Моделирование сказки «Теремок»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7360" y="32048"/>
            <a:ext cx="9171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мягким конструктором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 .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Урадовских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терем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23125"/>
            <a:ext cx="3600399" cy="2625554"/>
          </a:xfrm>
          <a:prstGeom prst="rect">
            <a:avLst/>
          </a:prstGeom>
          <a:noFill/>
          <a:ln w="9525">
            <a:solidFill>
              <a:srgbClr val="000000">
                <a:lumMod val="95000"/>
                <a:lumOff val="5000"/>
              </a:srgbClr>
            </a:solidFill>
            <a:miter lim="800000"/>
            <a:headEnd/>
            <a:tailEnd/>
          </a:ln>
        </p:spPr>
      </p:pic>
      <p:pic>
        <p:nvPicPr>
          <p:cNvPr id="1026" name="Picture 2" descr="F:\фото март 17\IMG_3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93174"/>
            <a:ext cx="4860031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6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52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052" y="83023"/>
            <a:ext cx="8093372" cy="690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новая технология в развитии речи дошкольников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Стихотворение без рифмы из пяти строк. 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1 строка – одно существительное, выражающее главную тему </a:t>
            </a:r>
            <a:r>
              <a:rPr lang="ru-RU" sz="2800" b="1" kern="0" dirty="0" err="1">
                <a:solidFill>
                  <a:srgbClr val="000000"/>
                </a:solidFill>
                <a:latin typeface="Arial"/>
              </a:rPr>
              <a:t>cинквейна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2 строка – два прилагательных, выражающих главную мысль.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3 строка – три глагола, описывающие действия в рамках темы.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4 строка – фраза, несущая определенный смысл.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5 строка – заключение в форме существительного (ассоциация с первым словом).</a:t>
            </a:r>
          </a:p>
          <a:p>
            <a:pPr algn="ctr"/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2968" cy="659735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332656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20689"/>
            <a:ext cx="71287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Интеллектуальные карты </a:t>
            </a:r>
            <a:r>
              <a:rPr lang="ru-RU" sz="2400" b="1" dirty="0" err="1" smtClean="0">
                <a:solidFill>
                  <a:srgbClr val="FF0000"/>
                </a:solidFill>
              </a:rPr>
              <a:t>Тонни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Бьюзена</a:t>
            </a:r>
            <a:r>
              <a:rPr lang="ru-RU" sz="2400" b="1" dirty="0" smtClean="0">
                <a:solidFill>
                  <a:srgbClr val="FF0000"/>
                </a:solidFill>
              </a:rPr>
              <a:t>  в речевом развитии дошкольников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https://arhivurokov.ru/multiurok/html/2017/05/22/s_59226f5d1206e/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485" y="3140968"/>
            <a:ext cx="4632515" cy="3474386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628800"/>
            <a:ext cx="4536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333333"/>
                </a:solidFill>
                <a:latin typeface="inherit" charset="0"/>
                <a:ea typeface="Times New Roman" pitchFamily="18" charset="0"/>
                <a:cs typeface="Arial" pitchFamily="34" charset="0"/>
              </a:rPr>
              <a:t>Интеллектуальные карты</a:t>
            </a:r>
            <a:r>
              <a:rPr lang="ru-RU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 –</a:t>
            </a: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это уникальный и простой метод запоминания информации.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Регулярное использование интеллектуальных карт позволяет сделать привычным использование образов.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 интеллектуальных карт дает возможность фокусироваться на теме, проводить целенаправленную работу по формированию словаря и связной речи.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9" y="0"/>
            <a:ext cx="882173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477526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175">
              <a:spcAft>
                <a:spcPts val="0"/>
              </a:spcAft>
            </a:pPr>
            <a:r>
              <a:rPr lang="ru-RU" spc="-6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*</a:t>
            </a:r>
            <a:r>
              <a:rPr lang="ru-RU" spc="-6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ru-RU" sz="3200" b="1" spc="-6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Февраль 2018г</a:t>
            </a:r>
            <a:r>
              <a:rPr lang="ru-RU" sz="3200" b="1" spc="-6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. Тема: «Инновационные образовательные технологии </a:t>
            </a:r>
            <a:r>
              <a:rPr lang="ru-RU" sz="3200" b="1" spc="-6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 и методы в </a:t>
            </a:r>
            <a:r>
              <a:rPr lang="ru-RU" sz="3200" b="1" spc="-6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речевом развитии </a:t>
            </a:r>
            <a:r>
              <a:rPr lang="ru-RU" sz="3200" b="1" spc="-6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дошкольников в условиях реализации ФГОС дошкольного образования ».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R="3175">
              <a:spcAft>
                <a:spcPts val="0"/>
              </a:spcAft>
            </a:pPr>
            <a:r>
              <a:rPr lang="ru-RU" sz="3200" b="1" spc="-6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R="3175">
              <a:spcAft>
                <a:spcPts val="0"/>
              </a:spcAft>
            </a:pPr>
            <a:r>
              <a:rPr lang="ru-RU" sz="3200" b="1" spc="-6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*	</a:t>
            </a:r>
            <a:r>
              <a:rPr lang="ru-RU" sz="3200" b="1" spc="-6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Апрель </a:t>
            </a:r>
            <a:r>
              <a:rPr lang="ru-RU" sz="3200" b="1" spc="-6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2018 г. Тема: </a:t>
            </a:r>
            <a:r>
              <a:rPr lang="ru-RU" sz="3200" b="1" spc="-6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«Система  работы в ДОУ по речевому развитию дошкольников. Тематическое </a:t>
            </a:r>
            <a:r>
              <a:rPr lang="ru-RU" sz="3200" b="1" spc="-6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планирование с учетом взаимодействия специалистов ДОУ</a:t>
            </a:r>
            <a:r>
              <a:rPr lang="ru-RU" sz="2400" b="1" spc="-60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».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78488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175" lvl="0" algn="ctr">
              <a:lnSpc>
                <a:spcPts val="1825"/>
              </a:lnSpc>
            </a:pPr>
            <a:r>
              <a:rPr lang="ru-RU" sz="2400" b="1" spc="-6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Темы семинаров – практикумов  РП</a:t>
            </a:r>
          </a:p>
          <a:p>
            <a:pPr marR="3175" lvl="0" algn="ctr">
              <a:lnSpc>
                <a:spcPts val="1825"/>
              </a:lnSpc>
            </a:pPr>
            <a:r>
              <a:rPr lang="ru-RU" sz="2400" b="1" spc="-6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</a:p>
          <a:p>
            <a:pPr marR="3175" lvl="0" algn="ctr">
              <a:lnSpc>
                <a:spcPts val="1825"/>
              </a:lnSpc>
            </a:pPr>
            <a:r>
              <a:rPr lang="ru-RU" sz="2400" b="1" spc="-6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 2017-2018 учебный  год: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38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4087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Тризовские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технологии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Мозговой штурм или коллективное решение проблем</a:t>
            </a:r>
            <a:r>
              <a:rPr lang="ru-RU" sz="1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 фокальных объектов</a:t>
            </a:r>
            <a:endParaRPr lang="ru-RU" sz="16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(пересечение свойств в одном предмете)</a:t>
            </a:r>
            <a:endParaRPr lang="ru-RU" sz="28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Морфологический анализ</a:t>
            </a:r>
            <a:endParaRPr lang="ru-RU" sz="16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новых объектов, с необычными свойствами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(выбор свойств случайный).</a:t>
            </a:r>
            <a:endParaRPr lang="ru-RU" sz="28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99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Системный оператор</a:t>
            </a:r>
            <a:endParaRPr lang="ru-RU" sz="16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55576" y="332656"/>
            <a:ext cx="6838528" cy="208823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-17140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99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9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rhivurokov.ru/multiurok/f/6/d/f6de9551619a25a0adecef3f8f08843702c01cb7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6" y="162181"/>
            <a:ext cx="8676235" cy="650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179512" y="0"/>
            <a:ext cx="8640960" cy="1196752"/>
          </a:xfrm>
          <a:prstGeom prst="ribbon2">
            <a:avLst>
              <a:gd name="adj1" fmla="val 0"/>
              <a:gd name="adj2" fmla="val 74187"/>
            </a:avLst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</a:rPr>
              <a:t>Таким образом, </a:t>
            </a:r>
            <a:r>
              <a:rPr lang="ru-RU" sz="1600" b="1" kern="0" dirty="0" smtClean="0">
                <a:solidFill>
                  <a:srgbClr val="00B050"/>
                </a:solidFill>
                <a:latin typeface="Arial"/>
              </a:rPr>
              <a:t>применяя инновационные технологии и методы развития речевых и коммуникативных навыков  в работе с дошкольниками в различных видах детской деятельности, </a:t>
            </a:r>
            <a:r>
              <a:rPr lang="ru-RU" sz="1600" b="1" kern="0" dirty="0">
                <a:solidFill>
                  <a:srgbClr val="00B050"/>
                </a:solidFill>
                <a:latin typeface="Arial"/>
              </a:rPr>
              <a:t>удаётся достичь следующих результатов: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07504" y="1412776"/>
            <a:ext cx="6624736" cy="936104"/>
          </a:xfrm>
          <a:prstGeom prst="snip2DiagRect">
            <a:avLst/>
          </a:prstGeom>
          <a:solidFill>
            <a:srgbClr val="F6EDA8"/>
          </a:solidFill>
          <a:ln w="38100" cap="flat" cmpd="sng" algn="ctr">
            <a:solidFill>
              <a:srgbClr val="73C95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У детей увеличивается круг знаний об окружающем мире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2411760" y="2513960"/>
            <a:ext cx="6624736" cy="936104"/>
          </a:xfrm>
          <a:prstGeom prst="snip2DiagRect">
            <a:avLst/>
          </a:prstGeom>
          <a:solidFill>
            <a:srgbClr val="F6EDA8"/>
          </a:solidFill>
          <a:ln w="38100" cap="flat" cmpd="sng" algn="ctr">
            <a:solidFill>
              <a:srgbClr val="F7C03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Появляется желание пересказывать тексты, придумывать интересные истории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07504" y="3645024"/>
            <a:ext cx="6624736" cy="936104"/>
          </a:xfrm>
          <a:prstGeom prst="snip2DiagRect">
            <a:avLst/>
          </a:prstGeom>
          <a:solidFill>
            <a:srgbClr val="F6EDA8"/>
          </a:solidFill>
          <a:ln w="38100" cap="flat" cmpd="sng" algn="ctr">
            <a:solidFill>
              <a:srgbClr val="FAF4D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Появляется интерес к заучиванию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стихотворений,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потешек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загадок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372352" y="4725144"/>
            <a:ext cx="6624736" cy="936104"/>
          </a:xfrm>
          <a:prstGeom prst="snip2DiagRect">
            <a:avLst/>
          </a:prstGeom>
          <a:solidFill>
            <a:srgbClr val="F6EDA8"/>
          </a:solidFill>
          <a:ln w="381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Словарный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запас детей 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выходит на более высокий уровень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79512" y="5847675"/>
            <a:ext cx="6624736" cy="936104"/>
          </a:xfrm>
          <a:prstGeom prst="snip2DiagRect">
            <a:avLst/>
          </a:prstGeom>
          <a:solidFill>
            <a:srgbClr val="F6EDA8"/>
          </a:solidFill>
          <a:ln w="38100" cap="flat" cmpd="sng" algn="ctr">
            <a:solidFill>
              <a:srgbClr val="E0AE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Дети преодолевают робость, застенчивость, учатся свободно держаться перед аудиторией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8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гровые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1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4" y="225425"/>
            <a:ext cx="8821737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268760"/>
            <a:ext cx="295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Спасибо </a:t>
            </a:r>
          </a:p>
          <a:p>
            <a:r>
              <a:rPr lang="ru-RU" sz="4800" b="1" dirty="0" smtClean="0"/>
              <a:t>        за </a:t>
            </a:r>
          </a:p>
          <a:p>
            <a:r>
              <a:rPr lang="ru-RU" sz="4800" b="1" dirty="0" smtClean="0"/>
              <a:t>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909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1916832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4345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ФГОС ДО принципиально новой является необходимость решения речевых задач в контексте детской деятельности (игры, детского исследования, труда,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не переводя ее в учебную по форме и методам воздействия. Это требует новых технологий коммуникативного и речевого развития дошкольников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Игровые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6606"/>
            <a:ext cx="7848872" cy="47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гровые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60444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410896" y="2241232"/>
            <a:ext cx="2621211" cy="1496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Инновационныетехнологии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речевом развитии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793094" y="163356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502762" y="814213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Здоровье-сберегающие</a:t>
            </a:r>
            <a:endParaRPr lang="ru-RU" i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734069" y="1498289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645024" y="404664"/>
            <a:ext cx="2213992" cy="1008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Метод проектов</a:t>
            </a:r>
            <a:endParaRPr lang="ru-RU" i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059832" y="1822325"/>
            <a:ext cx="702129" cy="55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133719" y="814213"/>
            <a:ext cx="2084749" cy="1057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Проблемное обучение</a:t>
            </a:r>
            <a:endParaRPr lang="ru-RU" i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690069" y="2921038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374146" y="2405150"/>
            <a:ext cx="2769854" cy="1162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Альтернативные</a:t>
            </a:r>
            <a:endParaRPr lang="ru-RU" i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3039886" y="2921037"/>
            <a:ext cx="5851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0" y="2241232"/>
            <a:ext cx="3039886" cy="1211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Коммуникативные</a:t>
            </a:r>
            <a:endParaRPr lang="ru-RU" i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293959" y="3413252"/>
            <a:ext cx="70213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Овал 14342"/>
          <p:cNvSpPr/>
          <p:nvPr/>
        </p:nvSpPr>
        <p:spPr>
          <a:xfrm>
            <a:off x="1859156" y="4149080"/>
            <a:ext cx="2361457" cy="1148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Игровые</a:t>
            </a:r>
            <a:endParaRPr lang="ru-RU" i="1" dirty="0">
              <a:solidFill>
                <a:srgbClr val="FF0000"/>
              </a:solidFill>
            </a:endParaRPr>
          </a:p>
        </p:txBody>
      </p:sp>
      <p:cxnSp>
        <p:nvCxnSpPr>
          <p:cNvPr id="14345" name="Прямая со стрелкой 14344"/>
          <p:cNvCxnSpPr/>
          <p:nvPr/>
        </p:nvCxnSpPr>
        <p:spPr>
          <a:xfrm>
            <a:off x="5365660" y="3446467"/>
            <a:ext cx="681034" cy="5816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Овал 14345"/>
          <p:cNvSpPr/>
          <p:nvPr/>
        </p:nvSpPr>
        <p:spPr>
          <a:xfrm>
            <a:off x="5078711" y="4149080"/>
            <a:ext cx="2848102" cy="1148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Информационно-коммуникационные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604448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65527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числу инновационных образовательных технологий по развитию речи можно отнести: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технологии;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технологии проектной деятельности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альтернативные технологии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 информационно-коммуникационные технологии;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личностно-ориентированные технологии;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развивающие технологии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         технология «ТРИЗ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fontAlgn="base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Методы: интеллектуальные карты, мнемотехники,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пескотерапии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 </a:t>
            </a: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7308304" cy="6096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4664"/>
            <a:ext cx="712879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При выборе технологии необходимо ориентироваться на следующие требования: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ориентация технологии не на обучение, а на развитие коммуникативных умений детей;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культуры общения и речи;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должна носить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основу технологии составляет личностно-ориентированное взаимодействие с ребенком;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принципа взаимосвязи познавательного и речевого развития детей;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активной речевой практики каждого ребенка в разных видах деятельности с учетом его возрастных и индивидуальных особенностей.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ka-alenushka.ru/data/0_513be_1f96668e_ori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21088"/>
            <a:ext cx="151216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908721"/>
            <a:ext cx="6838528" cy="208823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solidFill>
                <a:srgbClr val="7030A0"/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645024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6672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Здоровьесберегающие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 образовательные технологии наиболее значимы среди всех известных технологий по степени влияния на здоровье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детей и речевое развитие.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738557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и речевые упражнения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речевого дыхания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хороводные игры с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</a:t>
            </a: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</a:p>
          <a:p>
            <a:pPr algn="just"/>
            <a:r>
              <a:rPr lang="ru-RU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Бионергопластика</a:t>
            </a:r>
            <a:endParaRPr lang="ru-RU" b="1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массаж и самомассаж,</a:t>
            </a:r>
          </a:p>
          <a:p>
            <a:pPr algn="just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спеском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 smtClean="0">
                <a:latin typeface="Times New Roman"/>
                <a:ea typeface="Times New Roman"/>
              </a:rPr>
              <a:t>Сказкотерапия</a:t>
            </a:r>
            <a:r>
              <a:rPr lang="ru-RU" b="1" dirty="0" smtClean="0">
                <a:latin typeface="Times New Roman"/>
                <a:ea typeface="Times New Roman"/>
              </a:rPr>
              <a:t> и арт-терапия</a:t>
            </a:r>
          </a:p>
          <a:p>
            <a:pPr algn="just"/>
            <a:r>
              <a:rPr lang="ru-RU" b="1" dirty="0" smtClean="0">
                <a:latin typeface="Times New Roman"/>
                <a:ea typeface="Times New Roman"/>
              </a:rPr>
              <a:t>Музыкотерапия </a:t>
            </a:r>
            <a:r>
              <a:rPr lang="ru-RU" b="1" dirty="0">
                <a:latin typeface="Times New Roman"/>
                <a:ea typeface="Times New Roman"/>
              </a:rPr>
              <a:t>(по </a:t>
            </a:r>
            <a:r>
              <a:rPr lang="ru-RU" b="1" dirty="0" err="1">
                <a:latin typeface="Times New Roman"/>
                <a:ea typeface="Times New Roman"/>
              </a:rPr>
              <a:t>О.Машкову</a:t>
            </a:r>
            <a:r>
              <a:rPr lang="ru-RU" b="1" dirty="0">
                <a:latin typeface="Times New Roman"/>
                <a:ea typeface="Times New Roman"/>
              </a:rPr>
              <a:t>, М. </a:t>
            </a:r>
            <a:r>
              <a:rPr lang="ru-RU" b="1" dirty="0" err="1">
                <a:latin typeface="Times New Roman"/>
                <a:ea typeface="Times New Roman"/>
              </a:rPr>
              <a:t>Мудрову</a:t>
            </a:r>
            <a:r>
              <a:rPr lang="ru-RU" b="1" dirty="0">
                <a:latin typeface="Times New Roman"/>
                <a:ea typeface="Times New Roman"/>
              </a:rPr>
              <a:t>, И. Тарханову</a:t>
            </a:r>
            <a:r>
              <a:rPr lang="ru-RU" b="1" dirty="0" smtClean="0">
                <a:latin typeface="Times New Roman"/>
                <a:ea typeface="Times New Roman"/>
              </a:rPr>
              <a:t>)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Суджок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–терапия и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7170" name="Picture 2" descr="F:\март-апрель\IMG_6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945" y="5154877"/>
            <a:ext cx="2141984" cy="16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122___11\IMG_7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31799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63313"/>
            <a:ext cx="2376264" cy="190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гровые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87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98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Words>796</Words>
  <Application>Microsoft Office PowerPoint</Application>
  <PresentationFormat>Экран (4:3)</PresentationFormat>
  <Paragraphs>176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104</cp:revision>
  <dcterms:created xsi:type="dcterms:W3CDTF">2015-12-10T02:20:04Z</dcterms:created>
  <dcterms:modified xsi:type="dcterms:W3CDTF">2018-02-08T23:58:34Z</dcterms:modified>
</cp:coreProperties>
</file>